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14" r:id="rId2"/>
    <p:sldId id="315" r:id="rId3"/>
    <p:sldId id="317" r:id="rId4"/>
    <p:sldId id="318" r:id="rId5"/>
    <p:sldId id="319" r:id="rId6"/>
    <p:sldId id="320" r:id="rId7"/>
    <p:sldId id="321" r:id="rId8"/>
    <p:sldId id="322" r:id="rId9"/>
    <p:sldId id="324" r:id="rId10"/>
    <p:sldId id="325" r:id="rId11"/>
    <p:sldId id="326" r:id="rId12"/>
    <p:sldId id="330" r:id="rId13"/>
    <p:sldId id="331" r:id="rId14"/>
    <p:sldId id="333" r:id="rId15"/>
    <p:sldId id="338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9" r:id="rId24"/>
    <p:sldId id="350" r:id="rId25"/>
    <p:sldId id="35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2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19.png"/><Relationship Id="rId5" Type="http://schemas.openxmlformats.org/officeDocument/2006/relationships/tags" Target="../tags/tag45.xml"/><Relationship Id="rId10" Type="http://schemas.openxmlformats.org/officeDocument/2006/relationships/image" Target="../media/image18.png"/><Relationship Id="rId4" Type="http://schemas.openxmlformats.org/officeDocument/2006/relationships/tags" Target="../tags/tag44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26.png"/><Relationship Id="rId5" Type="http://schemas.openxmlformats.org/officeDocument/2006/relationships/tags" Target="../tags/tag52.xml"/><Relationship Id="rId10" Type="http://schemas.openxmlformats.org/officeDocument/2006/relationships/image" Target="../media/image25.png"/><Relationship Id="rId4" Type="http://schemas.openxmlformats.org/officeDocument/2006/relationships/tags" Target="../tags/tag51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1.png"/><Relationship Id="rId3" Type="http://schemas.openxmlformats.org/officeDocument/2006/relationships/tags" Target="../tags/tag56.xml"/><Relationship Id="rId21" Type="http://schemas.openxmlformats.org/officeDocument/2006/relationships/image" Target="../media/image34.png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tags" Target="../tags/tag55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image" Target="../media/image37.png"/><Relationship Id="rId5" Type="http://schemas.openxmlformats.org/officeDocument/2006/relationships/tags" Target="../tags/tag58.xml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tags" Target="../tags/tag63.xml"/><Relationship Id="rId19" Type="http://schemas.openxmlformats.org/officeDocument/2006/relationships/image" Target="../media/image32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70.xml"/><Relationship Id="rId7" Type="http://schemas.openxmlformats.org/officeDocument/2006/relationships/image" Target="../media/image4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74.xml"/><Relationship Id="rId7" Type="http://schemas.openxmlformats.org/officeDocument/2006/relationships/image" Target="../media/image46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78.xml"/><Relationship Id="rId7" Type="http://schemas.openxmlformats.org/officeDocument/2006/relationships/image" Target="../media/image5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2.xml"/><Relationship Id="rId7" Type="http://schemas.openxmlformats.org/officeDocument/2006/relationships/image" Target="../media/image53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87.xml"/><Relationship Id="rId21" Type="http://schemas.openxmlformats.org/officeDocument/2006/relationships/image" Target="../media/image65.png"/><Relationship Id="rId7" Type="http://schemas.openxmlformats.org/officeDocument/2006/relationships/tags" Target="../tags/tag91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86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15" Type="http://schemas.openxmlformats.org/officeDocument/2006/relationships/image" Target="../media/image59.png"/><Relationship Id="rId10" Type="http://schemas.openxmlformats.org/officeDocument/2006/relationships/tags" Target="../tags/tag94.xml"/><Relationship Id="rId19" Type="http://schemas.openxmlformats.org/officeDocument/2006/relationships/image" Target="../media/image63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7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8.xml"/><Relationship Id="rId7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10" Type="http://schemas.openxmlformats.org/officeDocument/2006/relationships/image" Target="../media/image13.png"/><Relationship Id="rId4" Type="http://schemas.openxmlformats.org/officeDocument/2006/relationships/tags" Target="../tags/tag3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0065" y="2975610"/>
            <a:ext cx="36810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flag寄存器是按位起作用的，也就是说，它的每一位都有专门的含义，记录特定的信息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0065" y="4151630"/>
            <a:ext cx="3637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8086CPU中没有使用flag的1、3、5、12、13、14、15位，这些位不具有任何含义。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0060" y="5050790"/>
            <a:ext cx="41884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标志寄存器的作用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用来存储相关指令的某些执行结果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用来为CPU执行相关指令提供行为依据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用来控制CPU的相关工作方式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19935" y="307975"/>
            <a:ext cx="7478395" cy="16802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42280" y="2294890"/>
            <a:ext cx="5503545" cy="4563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400" dirty="0"/>
              <a:t>1）状态标志：</a:t>
            </a:r>
          </a:p>
          <a:p>
            <a:r>
              <a:rPr lang="zh-CN" altLang="en-US" sz="1400" dirty="0"/>
              <a:t>● 进位标志位（CF，Carry Flag）：运算结果的最高位有进位或有借位，则CF=1</a:t>
            </a:r>
          </a:p>
          <a:p>
            <a:r>
              <a:rPr lang="zh-CN" altLang="en-US" sz="1400" dirty="0"/>
              <a:t>● 辅助进位标志位（AF，Auxiliary Flag）：加法运算中，第三位向第四位有进位；或在减法运算中，第三位向第四位有借位，AF=0。否则AF = 1。</a:t>
            </a:r>
          </a:p>
          <a:p>
            <a:r>
              <a:rPr lang="zh-CN" altLang="en-US" sz="1400" dirty="0"/>
              <a:t>● 溢出标志位（OF，Over</a:t>
            </a:r>
            <a:r>
              <a:rPr lang="en-US" altLang="zh-CN" sz="1400" dirty="0"/>
              <a:t>flow</a:t>
            </a:r>
            <a:r>
              <a:rPr lang="zh-CN" altLang="en-US" sz="1400" dirty="0"/>
              <a:t> Flag）：运算结果有溢出，则OF=1</a:t>
            </a:r>
          </a:p>
          <a:p>
            <a:r>
              <a:rPr lang="zh-CN" altLang="en-US" sz="1400" dirty="0"/>
              <a:t>● 零标志位（ZF，Zero Flag）：反映指令的执行是否产生一个为零的结果</a:t>
            </a:r>
          </a:p>
          <a:p>
            <a:r>
              <a:rPr lang="zh-CN" altLang="en-US" sz="1400" dirty="0"/>
              <a:t>● 符号标志位（SF，Sign Flag）：指出该指令的执行是否产生一个负的结果</a:t>
            </a:r>
          </a:p>
          <a:p>
            <a:r>
              <a:rPr lang="zh-CN" altLang="en-US" sz="1400" dirty="0"/>
              <a:t>● 奇偶标志位（PF，Parity Flag）：表示指令运算结果的低8位“1”个数是否为偶数</a:t>
            </a:r>
          </a:p>
          <a:p>
            <a:r>
              <a:rPr lang="zh-CN" altLang="en-US" sz="1400" dirty="0"/>
              <a:t>2）控制标志位</a:t>
            </a:r>
          </a:p>
          <a:p>
            <a:r>
              <a:rPr lang="zh-CN" altLang="en-US" sz="1400" dirty="0"/>
              <a:t>● 方向控制标志位（DF，Direction Flag）：用来控制数据串操作指令的地址步进方向</a:t>
            </a:r>
          </a:p>
          <a:p>
            <a:r>
              <a:rPr lang="zh-CN" altLang="en-US" sz="1400" dirty="0"/>
              <a:t>● 中断允许标志位（IF，Interrupt Flag）：表示CPU是否能够响应外部可屏蔽中断请求</a:t>
            </a:r>
          </a:p>
          <a:p>
            <a:r>
              <a:rPr lang="zh-CN" altLang="en-US" sz="1400" dirty="0"/>
              <a:t>● 跟踪标志（TF，Trap Flag）：CPU单步执行</a:t>
            </a:r>
            <a:endParaRPr lang="zh-CN" altLang="en-US" sz="24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98450" y="1397000"/>
            <a:ext cx="10515600" cy="4351338"/>
          </a:xfrm>
        </p:spPr>
        <p:txBody>
          <a:bodyPr vert="horz" wrap="square" lIns="91440" tIns="45720" rIns="91440" bIns="45720" anchor="t" anchorCtr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错例：（下列指令中存在语法错误）</a:t>
            </a:r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en-US" altLang="zh-CN" dirty="0"/>
              <a:t>MOV   VAR1, [1000H]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MOV   [BX], 02H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MOV   AL, 75A4H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MOV   DS, 0241H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MOV   ES, DS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MOV   CS, AX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add  1234H, AX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80" y="108585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要将两个字节存储单元</a:t>
            </a:r>
            <a:r>
              <a:rPr lang="en-US" altLang="zh-CN" dirty="0">
                <a:sym typeface="+mn-ea"/>
              </a:rPr>
              <a:t>DAB1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DAB2</a:t>
            </a:r>
            <a:r>
              <a:rPr lang="zh-CN" altLang="en-US" dirty="0">
                <a:sym typeface="+mn-ea"/>
              </a:rPr>
              <a:t>的内容进行交换，可以用以下三条指令来实现：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MOV   AL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DAB1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XCHG  AL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DAB2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MOV   DAB1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AL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0380" y="5353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交换指令（</a:t>
            </a:r>
            <a:r>
              <a:rPr lang="en-US" altLang="zh-CN" dirty="0">
                <a:sym typeface="+mn-ea"/>
              </a:rPr>
              <a:t>Exchange</a:t>
            </a:r>
            <a:r>
              <a:rPr lang="zh-CN" altLang="en-US" dirty="0">
                <a:sym typeface="+mn-ea"/>
              </a:rPr>
              <a:t>）</a:t>
            </a:r>
          </a:p>
        </p:txBody>
      </p:sp>
      <p:sp>
        <p:nvSpPr>
          <p:cNvPr id="16386" name="Rectang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265" y="3175000"/>
            <a:ext cx="1885315" cy="474345"/>
          </a:xfrm>
        </p:spPr>
        <p:txBody>
          <a:bodyPr vert="horz" wrap="square" lIns="91440" tIns="45720" rIns="91440" bIns="45720" anchor="ctr" anchorCtr="0"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dirty="0">
                <a:latin typeface="+mn-lt"/>
                <a:ea typeface="+mn-ea"/>
                <a:cs typeface="+mn-cs"/>
              </a:rPr>
              <a:t>堆栈操作指令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0055" y="3649345"/>
            <a:ext cx="5700395" cy="1255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ym typeface="+mn-ea"/>
              </a:rPr>
              <a:t>堆栈段的存取原则是“后进先出”，且以字（１６位）为单位。</a:t>
            </a:r>
            <a:r>
              <a:rPr lang="en-US" altLang="zh-CN" sz="1800" dirty="0">
                <a:sym typeface="+mn-ea"/>
              </a:rPr>
              <a:t>(SP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出栈一次地址加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，入栈一次地址减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 sz="1800" dirty="0">
                <a:sym typeface="+mn-ea"/>
              </a:rPr>
              <a:t>)</a:t>
            </a:r>
            <a:endParaRPr lang="zh-CN" altLang="en-US" sz="1800" dirty="0"/>
          </a:p>
          <a:p>
            <a:pPr>
              <a:lnSpc>
                <a:spcPct val="90000"/>
              </a:lnSpc>
            </a:pPr>
            <a:endParaRPr lang="zh-CN" altLang="en-US" sz="1800" dirty="0"/>
          </a:p>
          <a:p>
            <a:pPr>
              <a:lnSpc>
                <a:spcPct val="90000"/>
              </a:lnSpc>
            </a:pPr>
            <a:r>
              <a:rPr lang="zh-CN" altLang="en-US" sz="1800" dirty="0">
                <a:sym typeface="+mn-ea"/>
              </a:rPr>
              <a:t>段基值存放于SS中；栈顶偏移量存放于SP中,SP始终指向栈顶。</a:t>
            </a:r>
            <a:endParaRPr lang="zh-CN" altLang="en-US" sz="2800" b="1" dirty="0"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055" y="50717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堆栈段的最高地址</a:t>
            </a:r>
            <a:r>
              <a:rPr lang="en-US" altLang="zh-CN" dirty="0">
                <a:sym typeface="+mn-ea"/>
              </a:rPr>
              <a:t>-1</a:t>
            </a:r>
            <a:r>
              <a:rPr lang="zh-CN" altLang="en-US" dirty="0">
                <a:sym typeface="+mn-ea"/>
              </a:rPr>
              <a:t>称为堆栈的</a:t>
            </a:r>
            <a:r>
              <a:rPr lang="zh-CN" altLang="en-US" b="1" dirty="0">
                <a:sym typeface="+mn-ea"/>
              </a:rPr>
              <a:t>栈底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SP</a:t>
            </a:r>
            <a:r>
              <a:rPr lang="zh-CN" altLang="en-US" dirty="0">
                <a:sym typeface="+mn-ea"/>
              </a:rPr>
              <a:t>所指向的地址称为堆栈的</a:t>
            </a:r>
            <a:r>
              <a:rPr lang="zh-CN" altLang="en-US" b="1" dirty="0">
                <a:sym typeface="+mn-ea"/>
              </a:rPr>
              <a:t>栈顶</a:t>
            </a:r>
            <a:r>
              <a:rPr lang="zh-CN" altLang="en-US" dirty="0">
                <a:sym typeface="+mn-ea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8020" y="863600"/>
            <a:ext cx="3745230" cy="333438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7564120" y="3133090"/>
            <a:ext cx="1857375" cy="50990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855460" y="3549015"/>
            <a:ext cx="717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ym typeface="+mn-ea"/>
              </a:rPr>
              <a:t>栈底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47940" y="4704080"/>
            <a:ext cx="3038475" cy="10128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0055" y="57632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ym typeface="+mn-ea"/>
              </a:rPr>
              <a:t>SS所指向的地址是堆栈的上限地址，如果SP指向的栈顶越过这个地址，则称为</a:t>
            </a:r>
            <a:r>
              <a:rPr lang="zh-CN" altLang="en-US" sz="1800" b="1" dirty="0">
                <a:sym typeface="+mn-ea"/>
              </a:rPr>
              <a:t>堆栈溢出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1315" y="5012055"/>
            <a:ext cx="6176645" cy="75120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4790" y="1670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算术运算类指令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2745" y="6832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加法：</a:t>
            </a:r>
            <a:r>
              <a:rPr lang="en-US" altLang="zh-CN" dirty="0">
                <a:sym typeface="+mn-ea"/>
              </a:rPr>
              <a:t>ADD   DEST</a:t>
            </a:r>
            <a:r>
              <a:rPr lang="zh-CN" altLang="en-US" dirty="0">
                <a:sym typeface="+mn-ea"/>
              </a:rPr>
              <a:t>， </a:t>
            </a:r>
            <a:r>
              <a:rPr lang="en-US" altLang="zh-CN" dirty="0">
                <a:sym typeface="+mn-ea"/>
              </a:rPr>
              <a:t>SRC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2745" y="11474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带进位加法：</a:t>
            </a:r>
            <a:r>
              <a:rPr lang="en-US" altLang="zh-CN" dirty="0">
                <a:sym typeface="+mn-ea"/>
              </a:rPr>
              <a:t>ADC   DEST</a:t>
            </a:r>
            <a:r>
              <a:rPr lang="zh-CN" altLang="en-US" dirty="0">
                <a:sym typeface="+mn-ea"/>
              </a:rPr>
              <a:t>， </a:t>
            </a:r>
            <a:r>
              <a:rPr lang="en-US" altLang="zh-CN" dirty="0">
                <a:sym typeface="+mn-ea"/>
              </a:rPr>
              <a:t>SRC</a:t>
            </a:r>
            <a:endParaRPr lang="en-US" altLang="zh-CN" dirty="0"/>
          </a:p>
          <a:p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3070" y="16421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减法：</a:t>
            </a:r>
            <a:r>
              <a:rPr lang="en-US" altLang="zh-CN" dirty="0">
                <a:sym typeface="+mn-ea"/>
              </a:rPr>
              <a:t>SUB    DEST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SRC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3070" y="20580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带借位减法：</a:t>
            </a:r>
            <a:r>
              <a:rPr lang="en-US" altLang="zh-CN" dirty="0">
                <a:sym typeface="+mn-ea"/>
              </a:rPr>
              <a:t>SBB    DEST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SRC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2745" y="2404745"/>
            <a:ext cx="3883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>
                <a:sym typeface="+mn-ea"/>
              </a:rPr>
              <a:t>求相反数：NEG    DEST</a:t>
            </a:r>
            <a:endParaRPr lang="en-US" altLang="zh-CN" sz="28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070" y="28251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比较指令：</a:t>
            </a:r>
            <a:r>
              <a:rPr lang="en-US" altLang="zh-CN" dirty="0">
                <a:sym typeface="+mn-ea"/>
              </a:rPr>
              <a:t>CMP    DEST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SRC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2745" y="4385945"/>
            <a:ext cx="3845560" cy="68389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sym typeface="+mn-ea"/>
              </a:rPr>
              <a:t>加一指令：</a:t>
            </a:r>
            <a:r>
              <a:rPr lang="en-US" altLang="zh-CN" dirty="0">
                <a:sym typeface="+mn-ea"/>
              </a:rPr>
              <a:t>INC   DEST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sym typeface="+mn-ea"/>
              </a:rPr>
              <a:t>减一指令：</a:t>
            </a:r>
            <a:r>
              <a:rPr lang="en-US" altLang="zh-CN" dirty="0">
                <a:sym typeface="+mn-ea"/>
              </a:rPr>
              <a:t>DEC    DEST</a:t>
            </a:r>
          </a:p>
          <a:p>
            <a:pPr>
              <a:lnSpc>
                <a:spcPct val="90000"/>
              </a:lnSpc>
            </a:pPr>
            <a:endParaRPr lang="en-US" altLang="zh-CN" dirty="0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325" y="591185"/>
            <a:ext cx="4057650" cy="288417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17490" y="1718310"/>
            <a:ext cx="4064000" cy="458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/>
              <a:t>影响标志位：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ZF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AF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PF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CF</a:t>
            </a:r>
            <a:endParaRPr lang="en-US" altLang="zh-CN" dirty="0"/>
          </a:p>
          <a:p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5034915" y="4440555"/>
            <a:ext cx="4064000" cy="45847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zh-CN" altLang="en-US"/>
              <a:t>影响标志位：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ZF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AF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PF</a:t>
            </a:r>
            <a:endParaRPr lang="en-US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125" y="70802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adc是带进位加法指令，它利用了</a:t>
            </a:r>
            <a:r>
              <a:rPr lang="zh-CN" altLang="en-US">
                <a:solidFill>
                  <a:srgbClr val="FF0000"/>
                </a:solidFill>
              </a:rPr>
              <a:t>CF位上记录的进位值</a:t>
            </a:r>
            <a:r>
              <a:rPr lang="zh-CN" altLang="en-US"/>
              <a:t>。</a:t>
            </a:r>
          </a:p>
          <a:p>
            <a:r>
              <a:rPr lang="zh-CN" altLang="en-US"/>
              <a:t>格式：adc操作对象1，操作对象2</a:t>
            </a:r>
          </a:p>
          <a:p>
            <a:r>
              <a:rPr lang="zh-CN" altLang="en-US"/>
              <a:t>功能：操作对象1=操作对象1+操作对象2+CF</a:t>
            </a:r>
          </a:p>
          <a:p>
            <a:r>
              <a:rPr lang="zh-CN" altLang="en-US"/>
              <a:t>例：adc ax，bx实现的功能是：</a:t>
            </a:r>
          </a:p>
          <a:p>
            <a:r>
              <a:rPr lang="zh-CN" altLang="en-US"/>
              <a:t>(ax)=(ax)+(bx)+CF</a:t>
            </a: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3350" y="135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带进位加减法</a:t>
            </a:r>
            <a:endParaRPr lang="en-US" altLang="zh-CN"/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291465" y="2327910"/>
          <a:ext cx="5353685" cy="2766060"/>
        </p:xfrm>
        <a:graphic>
          <a:graphicData uri="http://schemas.openxmlformats.org/drawingml/2006/table">
            <a:tbl>
              <a:tblPr/>
              <a:tblGrid>
                <a:gridCol w="362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4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指令</a:t>
                      </a:r>
                      <a:endParaRPr lang="en-US" altLang="en-US" sz="17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al,98H</a:t>
                      </a:r>
                    </a:p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al,al</a:t>
                      </a:r>
                    </a:p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adc al,3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88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ax,1</a:t>
                      </a:r>
                    </a:p>
                    <a:p>
                      <a:pPr marL="5588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ax,ax</a:t>
                      </a:r>
                    </a:p>
                    <a:p>
                      <a:pPr marL="5588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adc ax,3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94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ax,2</a:t>
                      </a:r>
                    </a:p>
                    <a:p>
                      <a:pPr marL="2794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bx,1</a:t>
                      </a:r>
                    </a:p>
                    <a:p>
                      <a:pPr marL="2794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sub bx,ax</a:t>
                      </a:r>
                    </a:p>
                    <a:p>
                      <a:pPr marL="2794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adc ax,1</a:t>
                      </a:r>
                      <a:endParaRPr lang="en-US" altLang="en-US" sz="5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结果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(ax)=34H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88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(ax)=5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94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(ax)=4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解释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adc执行时，相当于计算：</a:t>
                      </a:r>
                    </a:p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ax)+3+CF=30H+3+1=34H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88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adc执行时，相当于计算：</a:t>
                      </a:r>
                    </a:p>
                    <a:p>
                      <a:pPr marL="5588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(ax)+3+CF=2+3+0=5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adc执行时，相当于计算：</a:t>
                      </a:r>
                    </a:p>
                    <a:p>
                      <a:pPr marL="139700" indent="0">
                        <a:buNone/>
                      </a:pPr>
                      <a:r>
                        <a:rPr lang="en-US" sz="17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ax)+1+CF=2+1+1=4</a:t>
                      </a:r>
                      <a:endParaRPr lang="en-US" altLang="en-US" sz="17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970395" y="574675"/>
            <a:ext cx="45339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sbb：带借位减法指令</a:t>
            </a:r>
          </a:p>
          <a:p>
            <a:r>
              <a:rPr lang="zh-CN" altLang="en-US"/>
              <a:t>格式：sbb操作对象1，操作对象2 </a:t>
            </a:r>
          </a:p>
          <a:p>
            <a:r>
              <a:rPr lang="zh-CN" altLang="en-US"/>
              <a:t>功能：操作对象1=操作对象1-操作对象2-CF </a:t>
            </a:r>
          </a:p>
          <a:p>
            <a:r>
              <a:rPr lang="zh-CN" altLang="en-US"/>
              <a:t>与sub区别：利用CF位上记录的借位值</a:t>
            </a:r>
          </a:p>
          <a:p>
            <a:r>
              <a:rPr lang="zh-CN" altLang="en-US"/>
              <a:t>比如：sbb ax，bx </a:t>
            </a:r>
          </a:p>
          <a:p>
            <a:r>
              <a:rPr lang="zh-CN" altLang="en-US"/>
              <a:t>实现功能：(ax)=(ax)-(bx)-CF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70395" y="2355215"/>
            <a:ext cx="2179320" cy="7550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61805" y="2327910"/>
            <a:ext cx="1951990" cy="7613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39305" y="3237230"/>
            <a:ext cx="1339850" cy="13792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1465" y="5221605"/>
            <a:ext cx="3159125" cy="5416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60470" y="5181600"/>
            <a:ext cx="1288415" cy="5816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653540" y="5823585"/>
            <a:ext cx="1022985" cy="9709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7480" y="785495"/>
            <a:ext cx="6096000" cy="208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sym typeface="+mn-ea"/>
              </a:rPr>
              <a:t>NEG</a:t>
            </a:r>
            <a:r>
              <a:rPr lang="zh-CN" altLang="en-US" dirty="0">
                <a:sym typeface="+mn-ea"/>
              </a:rPr>
              <a:t>指令把操作数解释为带符号数的补码，完成的运算相当于用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减去操作数。</a:t>
            </a:r>
            <a:endParaRPr lang="zh-CN" altLang="en-US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>
                <a:sym typeface="+mn-ea"/>
              </a:rPr>
              <a:t>可能出现溢出的情况：</a:t>
            </a:r>
            <a:r>
              <a:rPr lang="en-US" altLang="zh-CN" dirty="0">
                <a:sym typeface="+mn-ea"/>
              </a:rPr>
              <a:t>-128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-32768</a:t>
            </a:r>
            <a:r>
              <a:rPr lang="zh-CN" altLang="en-US" dirty="0">
                <a:sym typeface="+mn-ea"/>
              </a:rPr>
              <a:t>等，是否溢出可由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标志判断。</a:t>
            </a:r>
            <a:endParaRPr lang="zh-CN" altLang="en-US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>
                <a:sym typeface="+mn-ea"/>
              </a:rPr>
              <a:t>如果</a:t>
            </a:r>
            <a:r>
              <a:rPr lang="en-US" altLang="zh-CN" dirty="0">
                <a:sym typeface="+mn-ea"/>
              </a:rPr>
              <a:t>NEG</a:t>
            </a:r>
            <a:r>
              <a:rPr lang="zh-CN" altLang="en-US" dirty="0">
                <a:sym typeface="+mn-ea"/>
              </a:rPr>
              <a:t>指令的运算结果为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，那么</a:t>
            </a:r>
            <a:r>
              <a:rPr lang="en-US" altLang="zh-CN" dirty="0">
                <a:sym typeface="+mn-ea"/>
              </a:rPr>
              <a:t>CF</a:t>
            </a:r>
            <a:r>
              <a:rPr lang="zh-CN" altLang="en-US" dirty="0">
                <a:sym typeface="+mn-ea"/>
              </a:rPr>
              <a:t>标志置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，运算结果非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CF</a:t>
            </a:r>
            <a:r>
              <a:rPr lang="zh-CN" altLang="en-US" dirty="0">
                <a:sym typeface="+mn-ea"/>
              </a:rPr>
              <a:t>标志置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。（</a:t>
            </a:r>
            <a:r>
              <a:rPr lang="en-US" altLang="zh-CN" dirty="0">
                <a:sym typeface="+mn-ea"/>
              </a:rPr>
              <a:t>CF</a:t>
            </a:r>
            <a:r>
              <a:rPr lang="zh-CN" altLang="en-US" dirty="0">
                <a:sym typeface="+mn-ea"/>
              </a:rPr>
              <a:t>的判断仍然按照无符号数的逻辑）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1140" y="1130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求相反数指令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8775" y="3340735"/>
            <a:ext cx="6096000" cy="208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sym typeface="+mn-ea"/>
              </a:rPr>
              <a:t>例  在</a:t>
            </a:r>
            <a:r>
              <a:rPr lang="en-US" altLang="zh-CN" dirty="0">
                <a:sym typeface="+mn-ea"/>
              </a:rPr>
              <a:t>DAW+2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DAW</a:t>
            </a:r>
            <a:r>
              <a:rPr lang="zh-CN" altLang="en-US" dirty="0">
                <a:sym typeface="+mn-ea"/>
              </a:rPr>
              <a:t>字单元存放有一个</a:t>
            </a:r>
            <a:r>
              <a:rPr lang="en-US" altLang="zh-CN" dirty="0">
                <a:sym typeface="+mn-ea"/>
              </a:rPr>
              <a:t>32</a:t>
            </a:r>
            <a:r>
              <a:rPr lang="zh-CN" altLang="en-US" dirty="0">
                <a:sym typeface="+mn-ea"/>
              </a:rPr>
              <a:t>位带符号数，</a:t>
            </a:r>
            <a:r>
              <a:rPr lang="en-US" altLang="zh-CN" dirty="0">
                <a:sym typeface="+mn-ea"/>
              </a:rPr>
              <a:t>DAW</a:t>
            </a:r>
            <a:r>
              <a:rPr lang="zh-CN" altLang="en-US" dirty="0">
                <a:sym typeface="+mn-ea"/>
              </a:rPr>
              <a:t>中存放的是低</a:t>
            </a:r>
            <a:r>
              <a:rPr lang="en-US" altLang="zh-CN" dirty="0">
                <a:sym typeface="+mn-ea"/>
              </a:rPr>
              <a:t>16</a:t>
            </a:r>
            <a:r>
              <a:rPr lang="zh-CN" altLang="en-US" dirty="0">
                <a:sym typeface="+mn-ea"/>
              </a:rPr>
              <a:t>位，求这个数的相反数并存入原单元中可用以下指令：</a:t>
            </a:r>
            <a:endParaRPr lang="zh-CN" altLang="en-US" dirty="0"/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en-US" altLang="zh-CN" dirty="0">
                <a:sym typeface="+mn-ea"/>
              </a:rPr>
              <a:t>NEG  DAW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>
                <a:sym typeface="+mn-ea"/>
              </a:rPr>
              <a:t>MOV  AX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0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>
                <a:sym typeface="+mn-ea"/>
              </a:rPr>
              <a:t>SBB   AX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DAW+2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>
                <a:sym typeface="+mn-ea"/>
              </a:rPr>
              <a:t>MOV  DAW+2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AX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4220" y="3038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求相反数是单操作数指令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17170" y="213360"/>
            <a:ext cx="2079625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更多条件转移指令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1765" y="1342390"/>
            <a:ext cx="5220335" cy="405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1765" y="5464175"/>
            <a:ext cx="11838305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41085" y="213360"/>
            <a:ext cx="5469255" cy="2430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41085" y="2954655"/>
            <a:ext cx="5469890" cy="24453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537460" y="213360"/>
            <a:ext cx="2508250" cy="89789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altLang="zh-CN"/>
              <a:t>常用格式:</a:t>
            </a:r>
          </a:p>
          <a:p>
            <a:r>
              <a:rPr lang="en-US" altLang="zh-CN"/>
              <a:t>cmp a, b</a:t>
            </a:r>
          </a:p>
          <a:p>
            <a:r>
              <a:rPr lang="en-US" altLang="zh-CN"/>
              <a:t>jxxxxx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6275" y="63811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请记住本页</a:t>
            </a:r>
            <a:r>
              <a:rPr lang="en-US" altLang="zh-CN">
                <a:solidFill>
                  <a:srgbClr val="FF0000"/>
                </a:solidFill>
              </a:rPr>
              <a:t>PPT</a:t>
            </a:r>
            <a:r>
              <a:rPr lang="zh-CN" altLang="en-US">
                <a:solidFill>
                  <a:srgbClr val="FF0000"/>
                </a:solidFill>
              </a:rPr>
              <a:t>内容！！！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38125" y="72390"/>
            <a:ext cx="11715115" cy="6360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049780" y="648335"/>
            <a:ext cx="1815465" cy="439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257675" y="648335"/>
            <a:ext cx="1983740" cy="300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52240" y="967105"/>
            <a:ext cx="2289175" cy="3549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833235" y="1707515"/>
            <a:ext cx="2773680" cy="574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85190" y="3168015"/>
            <a:ext cx="3207385" cy="522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924675" y="3034665"/>
            <a:ext cx="3134995" cy="6559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02310" y="4446905"/>
            <a:ext cx="3390265" cy="6254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833235" y="4367530"/>
            <a:ext cx="3095625" cy="704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97560" y="5828665"/>
            <a:ext cx="3154680" cy="5600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268210" y="5890260"/>
            <a:ext cx="2660650" cy="4984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979285" y="299085"/>
            <a:ext cx="425513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3400" y="48704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SHL OPR，CNT，将OPR逻辑左移CNT位</a:t>
            </a:r>
          </a:p>
          <a:p>
            <a:r>
              <a:rPr lang="zh-CN" altLang="en-US"/>
              <a:t>（1）将寄存器或内存单元中的数据向左移位</a:t>
            </a:r>
          </a:p>
          <a:p>
            <a:r>
              <a:rPr lang="zh-CN" altLang="en-US"/>
              <a:t>（2）将最后移出的一位写入CF中</a:t>
            </a:r>
          </a:p>
          <a:p>
            <a:r>
              <a:rPr lang="zh-CN" altLang="en-US"/>
              <a:t>（3）最低位用0补充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3400" y="2171700"/>
            <a:ext cx="2343785" cy="13531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47695" y="2794000"/>
            <a:ext cx="2054225" cy="730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移动位数</a:t>
            </a:r>
          </a:p>
          <a:p>
            <a:r>
              <a:rPr lang="zh-CN" altLang="en-US"/>
              <a:t>大于1时必须用cl</a:t>
            </a:r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1719580" y="2927985"/>
            <a:ext cx="1428115" cy="231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5905" y="4050665"/>
            <a:ext cx="4946015" cy="15316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592455" y="4648835"/>
            <a:ext cx="1507490" cy="32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814695" y="560705"/>
            <a:ext cx="5576570" cy="458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总结：</a:t>
            </a:r>
          </a:p>
          <a:p>
            <a:r>
              <a:rPr lang="en-US" altLang="zh-CN"/>
              <a:t>SHL,SHR,SAL,SAR,ROL,ROR,</a:t>
            </a:r>
            <a:r>
              <a:rPr lang="en-US" altLang="zh-CN">
                <a:solidFill>
                  <a:srgbClr val="FF0000"/>
                </a:solidFill>
              </a:rPr>
              <a:t>CF</a:t>
            </a:r>
            <a:r>
              <a:rPr lang="zh-CN" altLang="en-US">
                <a:solidFill>
                  <a:srgbClr val="FF0000"/>
                </a:solidFill>
              </a:rPr>
              <a:t>中总是存放最后移除的一位</a:t>
            </a:r>
          </a:p>
          <a:p>
            <a:r>
              <a:rPr lang="en-US" altLang="zh-CN">
                <a:sym typeface="+mn-ea"/>
              </a:rPr>
              <a:t>SHL,SHR,SAL,SAR</a:t>
            </a:r>
            <a:r>
              <a:rPr lang="zh-CN" altLang="en-US">
                <a:sym typeface="+mn-ea"/>
              </a:rPr>
              <a:t>中除了</a:t>
            </a:r>
            <a:r>
              <a:rPr lang="en-US" altLang="zh-CN">
                <a:sym typeface="+mn-ea"/>
              </a:rPr>
              <a:t>SAR</a:t>
            </a:r>
            <a:r>
              <a:rPr lang="zh-CN" altLang="en-US">
                <a:sym typeface="+mn-ea"/>
              </a:rPr>
              <a:t>，其余三个操作都是补零，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SAR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是补符号位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RCL,RCR </a:t>
            </a:r>
            <a:r>
              <a:rPr lang="zh-CN" altLang="en-US">
                <a:sym typeface="+mn-ea"/>
              </a:rPr>
              <a:t>把</a:t>
            </a:r>
            <a:r>
              <a:rPr lang="en-US" altLang="zh-CN">
                <a:sym typeface="+mn-ea"/>
              </a:rPr>
              <a:t>CF</a:t>
            </a:r>
            <a:r>
              <a:rPr lang="zh-CN" altLang="en-US">
                <a:sym typeface="+mn-ea"/>
              </a:rPr>
              <a:t>放在一起移动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移动一位可以用立即数，大于一位需要把数存入</a:t>
            </a:r>
            <a:r>
              <a:rPr lang="en-US" altLang="zh-CN">
                <a:sym typeface="+mn-ea"/>
              </a:rPr>
              <a:t>CL</a:t>
            </a: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循环类的移位影响</a:t>
            </a:r>
            <a:r>
              <a:rPr lang="en-US" altLang="zh-CN">
                <a:sym typeface="+mn-ea"/>
              </a:rPr>
              <a:t>OF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CF</a:t>
            </a:r>
            <a:r>
              <a:rPr lang="zh-CN" altLang="en-US">
                <a:sym typeface="+mn-ea"/>
              </a:rPr>
              <a:t>，非循环类的移位影响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SF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ZF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PF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CF 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AF</a:t>
            </a: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移动一位的时候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有意义，移动超过一位</a:t>
            </a:r>
            <a:r>
              <a:rPr lang="en-US" altLang="zh-CN" dirty="0">
                <a:sym typeface="+mn-ea"/>
              </a:rPr>
              <a:t>OF</a:t>
            </a:r>
            <a:r>
              <a:rPr lang="zh-CN" altLang="en-US" dirty="0">
                <a:sym typeface="+mn-ea"/>
              </a:rPr>
              <a:t>无意义。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340" y="155575"/>
            <a:ext cx="4246880" cy="3178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13905" y="129540"/>
            <a:ext cx="4281170" cy="3204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2430" y="3488055"/>
            <a:ext cx="5062855" cy="3202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45985" y="3917950"/>
            <a:ext cx="44577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1305" y="265430"/>
            <a:ext cx="4980305" cy="3217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56350" y="513715"/>
            <a:ext cx="4658995" cy="2969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4340" y="3613150"/>
            <a:ext cx="4593590" cy="294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22440" y="3992880"/>
            <a:ext cx="408940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2565" y="240030"/>
            <a:ext cx="7395210" cy="1095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2565" y="1861820"/>
            <a:ext cx="6605270" cy="104521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5861685" y="1282065"/>
            <a:ext cx="1467485" cy="11760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3"/>
            </p:custDataLst>
          </p:nvPr>
        </p:nvCxnSpPr>
        <p:spPr>
          <a:xfrm flipH="1">
            <a:off x="5374640" y="1335405"/>
            <a:ext cx="60325" cy="10490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4"/>
            </p:custDataLst>
          </p:nvPr>
        </p:nvCxnSpPr>
        <p:spPr>
          <a:xfrm flipH="1">
            <a:off x="5621655" y="1282065"/>
            <a:ext cx="713740" cy="11360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4591050" y="1282065"/>
            <a:ext cx="523875" cy="11423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6"/>
            </p:custDataLst>
          </p:nvPr>
        </p:nvCxnSpPr>
        <p:spPr>
          <a:xfrm>
            <a:off x="4020820" y="1282065"/>
            <a:ext cx="786765" cy="1094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7"/>
            </p:custDataLst>
          </p:nvPr>
        </p:nvCxnSpPr>
        <p:spPr>
          <a:xfrm>
            <a:off x="2713355" y="1282065"/>
            <a:ext cx="1600835" cy="1127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>
            <a:off x="2220595" y="1282065"/>
            <a:ext cx="1900555" cy="11747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/>
          <p:cNvGraphicFramePr/>
          <p:nvPr>
            <p:custDataLst>
              <p:tags r:id="rId9"/>
            </p:custDataLst>
          </p:nvPr>
        </p:nvGraphicFramePr>
        <p:xfrm>
          <a:off x="718185" y="3004820"/>
          <a:ext cx="5617845" cy="3716020"/>
        </p:xfrm>
        <a:graphic>
          <a:graphicData uri="http://schemas.openxmlformats.org/drawingml/2006/table">
            <a:tbl>
              <a:tblPr/>
              <a:tblGrid>
                <a:gridCol w="894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标志位(外语缩写)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标志位名称及外语全称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=1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=0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进位标志/Cary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CYICary进位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NC/No Cary无进位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奇偶标志/Parity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PE/Parity Even/偶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PO/ParityOdd/奇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辅助进位标志/Auxilary Cary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AC/Auxiliary Cary/进位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NA/NO Auxiliary Carry/无进位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零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标志/Zero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ZR/Zero/等于零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NZ/NotZero/不等于零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SF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符号标志/Sign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NG/Negative/负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PL/Positive/非负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TF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跟踪标志/Trace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IF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中断标志/Interrupt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El/Enable Interrupt/允许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DIDisable Interrupt/禁止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方向标志/Direcion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DN/Down/减少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UP/增加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OF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溢出标志/Overlow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OV/Overflow/益出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NV/Not Overlow/未溢出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28" name="直接箭头连接符 27"/>
          <p:cNvCxnSpPr/>
          <p:nvPr>
            <p:custDataLst>
              <p:tags r:id="rId10"/>
            </p:custDataLst>
          </p:nvPr>
        </p:nvCxnSpPr>
        <p:spPr>
          <a:xfrm>
            <a:off x="3140710" y="1282065"/>
            <a:ext cx="1447165" cy="11290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3865" y="127000"/>
            <a:ext cx="4282440" cy="2652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0600" y="127000"/>
            <a:ext cx="4771390" cy="340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6215" y="3219450"/>
            <a:ext cx="4975860" cy="3482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96965" y="3883660"/>
            <a:ext cx="4645025" cy="2760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75270" y="5726430"/>
            <a:ext cx="401193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注意，对于多字或多字节的移位，只能每次移动一位，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COUNT=1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，一次一次的完成。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对</a:t>
            </a:r>
            <a:r>
              <a:rPr lang="zh-CN" altLang="en-US" sz="1400" b="1" dirty="0">
                <a:solidFill>
                  <a:srgbClr val="FF0000"/>
                </a:solidFill>
                <a:sym typeface="+mn-ea"/>
              </a:rPr>
              <a:t>左移操作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而言在</a:t>
            </a:r>
            <a:r>
              <a:rPr lang="zh-CN" altLang="en-US" sz="1400" b="1" dirty="0">
                <a:solidFill>
                  <a:srgbClr val="FF0000"/>
                </a:solidFill>
                <a:sym typeface="+mn-ea"/>
              </a:rPr>
              <a:t>最后一次移位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时</a:t>
            </a:r>
            <a:r>
              <a:rPr lang="zh-CN" altLang="en-US" sz="1400" b="1" dirty="0">
                <a:solidFill>
                  <a:srgbClr val="FF0000"/>
                </a:solidFill>
                <a:sym typeface="+mn-ea"/>
              </a:rPr>
              <a:t>判断是否溢出</a:t>
            </a:r>
            <a:r>
              <a:rPr lang="zh-CN" altLang="en-US" dirty="0"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35" y="73660"/>
            <a:ext cx="163385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用栈传递参数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1135" y="659765"/>
            <a:ext cx="6096000" cy="645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原理：由调用者将需要传递给子程序的参数压入栈中，子程序从栈中取得参数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1135" y="1481455"/>
            <a:ext cx="3574415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计算(a-b)^3,a、b为word型数据。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1135" y="2026285"/>
            <a:ext cx="357441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进入子程序前，参数a、b入栈</a:t>
            </a:r>
          </a:p>
          <a:p>
            <a:r>
              <a:rPr lang="zh-CN" altLang="en-US"/>
              <a:t>调用子程序，将使栈顶存放IP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7975" y="2936875"/>
            <a:ext cx="3458210" cy="3244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09245" y="3352165"/>
            <a:ext cx="3456940" cy="1476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mov ax,1</a:t>
            </a:r>
          </a:p>
          <a:p>
            <a:r>
              <a:rPr lang="zh-CN" altLang="en-US"/>
              <a:t>push ax</a:t>
            </a:r>
          </a:p>
          <a:p>
            <a:r>
              <a:rPr lang="zh-CN" altLang="en-US"/>
              <a:t>mov ax,3</a:t>
            </a:r>
          </a:p>
          <a:p>
            <a:r>
              <a:rPr lang="zh-CN" altLang="en-US"/>
              <a:t>push ax</a:t>
            </a:r>
          </a:p>
          <a:p>
            <a:r>
              <a:rPr lang="zh-CN" altLang="en-US"/>
              <a:t>call difcube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74895" y="3202305"/>
            <a:ext cx="4350385" cy="263017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V="1">
            <a:off x="1523365" y="4521835"/>
            <a:ext cx="3280410" cy="17716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21190" y="4699000"/>
            <a:ext cx="2736850" cy="1365250"/>
          </a:xfrm>
          <a:prstGeom prst="rect">
            <a:avLst/>
          </a:prstGeom>
        </p:spPr>
      </p:pic>
      <p:cxnSp>
        <p:nvCxnSpPr>
          <p:cNvPr id="24" name="直接箭头连接符 23"/>
          <p:cNvCxnSpPr>
            <a:endCxn id="23" idx="1"/>
          </p:cNvCxnSpPr>
          <p:nvPr>
            <p:custDataLst>
              <p:tags r:id="rId4"/>
            </p:custDataLst>
          </p:nvPr>
        </p:nvCxnSpPr>
        <p:spPr>
          <a:xfrm flipV="1">
            <a:off x="5753735" y="5381625"/>
            <a:ext cx="3767455" cy="2273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/>
          <p:nvPr>
            <p:custDataLst>
              <p:tags r:id="rId5"/>
            </p:custDataLst>
          </p:nvPr>
        </p:nvGraphicFramePr>
        <p:xfrm>
          <a:off x="503555" y="4919345"/>
          <a:ext cx="19837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bp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返回点</a:t>
                      </a:r>
                      <a:r>
                        <a:rPr lang="en-US" altLang="zh-CN"/>
                        <a:t>IP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25" y="338455"/>
            <a:ext cx="2456815" cy="5978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188325" y="3127375"/>
            <a:ext cx="299720" cy="40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17570" y="264795"/>
            <a:ext cx="6096000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1000:000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  <a:r>
              <a:rPr lang="en-US" altLang="zh-CN"/>
              <a:t> </a:t>
            </a:r>
            <a:r>
              <a:rPr lang="zh-CN" altLang="en-US"/>
              <a:t>00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17570" y="633095"/>
            <a:ext cx="1988185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/>
              <a:t>(1)栈的初始情况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25205" y="758190"/>
            <a:ext cx="708660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ss:sp</a:t>
            </a:r>
          </a:p>
        </p:txBody>
      </p:sp>
      <p:cxnSp>
        <p:nvCxnSpPr>
          <p:cNvPr id="11" name="直接箭头连接符 10"/>
          <p:cNvCxnSpPr>
            <a:stCxn id="10" idx="0"/>
          </p:cNvCxnSpPr>
          <p:nvPr/>
        </p:nvCxnSpPr>
        <p:spPr>
          <a:xfrm flipV="1">
            <a:off x="8979535" y="434975"/>
            <a:ext cx="6985" cy="3232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66770" y="1251585"/>
            <a:ext cx="5758180" cy="6616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366770" y="2038350"/>
            <a:ext cx="5783580" cy="692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366770" y="2855595"/>
            <a:ext cx="5783580" cy="6305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317240" y="4197350"/>
            <a:ext cx="5965825" cy="6102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417570" y="3611245"/>
            <a:ext cx="3782060" cy="4610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317240" y="5215890"/>
            <a:ext cx="2877820" cy="3962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366770" y="4853940"/>
            <a:ext cx="5916295" cy="3155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242425" y="5169535"/>
            <a:ext cx="56007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58925" y="114300"/>
            <a:ext cx="4057650" cy="6629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28360" y="1009650"/>
            <a:ext cx="5416550" cy="3597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75500" y="5382895"/>
            <a:ext cx="4064000" cy="3683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自己多抄几遍，要能在纸上写出来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465" y="21844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编制程序确定指定字符是否在指定字符串中，若在，则记录该字符在串中第一次出现的位置（</a:t>
            </a:r>
            <a:r>
              <a:rPr lang="en-US" altLang="zh-CN" dirty="0">
                <a:sym typeface="+mn-ea"/>
              </a:rPr>
              <a:t>0~n-1</a:t>
            </a:r>
            <a:r>
              <a:rPr lang="zh-CN" altLang="en-US" dirty="0">
                <a:sym typeface="+mn-ea"/>
              </a:rPr>
              <a:t>）；若不在，则设置相应的标志（</a:t>
            </a:r>
            <a:r>
              <a:rPr lang="en-US" altLang="zh-CN" dirty="0">
                <a:sym typeface="+mn-ea"/>
              </a:rPr>
              <a:t>0FFH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28360" y="1948815"/>
            <a:ext cx="5880100" cy="3905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4465" y="1767840"/>
            <a:ext cx="5559425" cy="46710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423660" y="6070600"/>
            <a:ext cx="4064000" cy="3683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自己多抄几遍，要能在纸上写出来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705860" y="130810"/>
            <a:ext cx="3719195" cy="6727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065" y="175260"/>
            <a:ext cx="224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多字符串输入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4653280" y="612775"/>
            <a:ext cx="4578985" cy="54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290685" y="455930"/>
            <a:ext cx="214376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缓冲区最大字符数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9290685" y="951230"/>
            <a:ext cx="214376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缓冲区实际字符数（系统填入）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>
            <p:custDataLst>
              <p:tags r:id="rId4"/>
            </p:custDataLst>
          </p:nvPr>
        </p:nvCxnSpPr>
        <p:spPr>
          <a:xfrm flipH="1" flipV="1">
            <a:off x="4359910" y="694690"/>
            <a:ext cx="4930775" cy="579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9290685" y="1723390"/>
            <a:ext cx="2143760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键盘输入的字符串（回车结束）</a:t>
            </a:r>
          </a:p>
        </p:txBody>
      </p:sp>
      <p:cxnSp>
        <p:nvCxnSpPr>
          <p:cNvPr id="13" name="直接箭头连接符 12"/>
          <p:cNvCxnSpPr>
            <a:stCxn id="12" idx="1"/>
          </p:cNvCxnSpPr>
          <p:nvPr>
            <p:custDataLst>
              <p:tags r:id="rId6"/>
            </p:custDataLst>
          </p:nvPr>
        </p:nvCxnSpPr>
        <p:spPr>
          <a:xfrm flipH="1" flipV="1">
            <a:off x="4701540" y="858520"/>
            <a:ext cx="4589145" cy="118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618220" y="3347085"/>
            <a:ext cx="214376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显示回车字符</a:t>
            </a:r>
            <a:r>
              <a:rPr lang="en-US" altLang="zh-CN"/>
              <a:t> 13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687570" y="3531235"/>
            <a:ext cx="3930650" cy="340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8669655" y="3973195"/>
            <a:ext cx="2143760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显示换行字符</a:t>
            </a:r>
            <a:r>
              <a:rPr lang="en-US" altLang="zh-CN"/>
              <a:t> 10</a:t>
            </a:r>
          </a:p>
        </p:txBody>
      </p:sp>
      <p:cxnSp>
        <p:nvCxnSpPr>
          <p:cNvPr id="17" name="直接箭头连接符 16"/>
          <p:cNvCxnSpPr>
            <a:stCxn id="16" idx="1"/>
          </p:cNvCxnSpPr>
          <p:nvPr>
            <p:custDataLst>
              <p:tags r:id="rId9"/>
            </p:custDataLst>
          </p:nvPr>
        </p:nvCxnSpPr>
        <p:spPr>
          <a:xfrm flipH="1">
            <a:off x="4653280" y="4157345"/>
            <a:ext cx="4016375" cy="156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8618220" y="5084445"/>
            <a:ext cx="2143760" cy="9220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输入并显示单个字符，输入的字符存入</a:t>
            </a:r>
            <a:r>
              <a:rPr lang="en-US" altLang="zh-CN"/>
              <a:t>AL</a:t>
            </a:r>
            <a:r>
              <a:rPr lang="zh-CN" altLang="en-US"/>
              <a:t>中</a:t>
            </a:r>
          </a:p>
        </p:txBody>
      </p:sp>
      <p:cxnSp>
        <p:nvCxnSpPr>
          <p:cNvPr id="19" name="直接箭头连接符 18"/>
          <p:cNvCxnSpPr>
            <a:stCxn id="18" idx="1"/>
          </p:cNvCxnSpPr>
          <p:nvPr/>
        </p:nvCxnSpPr>
        <p:spPr>
          <a:xfrm flipH="1">
            <a:off x="4632960" y="5545455"/>
            <a:ext cx="3985260" cy="438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3350" y="1864360"/>
            <a:ext cx="4250690" cy="2475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350" y="140970"/>
            <a:ext cx="4516120" cy="804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350" y="1125855"/>
            <a:ext cx="50095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ZF=1，表示“结果是0”，1表示“逻辑真”</a:t>
            </a:r>
          </a:p>
          <a:p>
            <a:r>
              <a:rPr lang="zh-CN" altLang="en-US"/>
              <a:t>ZF=0，表示“结“结果不是0”</a:t>
            </a:r>
            <a:r>
              <a:rPr lang="en-US" altLang="zh-CN"/>
              <a:t>,</a:t>
            </a:r>
            <a:r>
              <a:rPr lang="zh-CN" altLang="en-US">
                <a:sym typeface="+mn-ea"/>
              </a:rPr>
              <a:t>0表示“逻辑假”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70830" y="240030"/>
            <a:ext cx="6168390" cy="10953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89365" y="668655"/>
            <a:ext cx="374015" cy="6667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89170" y="20459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在8086CPU的指令集中，有的指令的执行是影响标志寄存器的，比如：add、sub、mul、div、inc、or、and等，它们大都是运算指令，进行逻辑或算术运算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55845" y="32429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有的指令的执行对标志寄存器没有影响，比如：mov、push、pop等，它们大都是传送指令。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57495" y="92710"/>
            <a:ext cx="6168390" cy="109537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0364470" y="541655"/>
            <a:ext cx="374015" cy="6457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0015" y="92710"/>
            <a:ext cx="3913505" cy="448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015" y="139636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PF记录指令执行后，结果的所有二进制位中1的个数：</a:t>
            </a:r>
          </a:p>
          <a:p>
            <a:r>
              <a:rPr lang="zh-CN" altLang="en-US"/>
              <a:t>1的个数为偶数，PF=1；</a:t>
            </a:r>
          </a:p>
          <a:p>
            <a:r>
              <a:rPr lang="zh-CN" altLang="en-US"/>
              <a:t>1的个数为奇数，PF=0。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0015" y="2722245"/>
            <a:ext cx="877443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045" y="69215"/>
            <a:ext cx="3180715" cy="40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62220" y="69215"/>
            <a:ext cx="6168390" cy="109537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8178165" y="518795"/>
            <a:ext cx="374015" cy="6457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6045" y="11645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SF记录指令执行后，将结果</a:t>
            </a:r>
            <a:r>
              <a:rPr lang="zh-CN" altLang="en-US" b="1"/>
              <a:t>视为有符号数</a:t>
            </a:r>
          </a:p>
          <a:p>
            <a:r>
              <a:rPr lang="zh-CN" altLang="en-US"/>
              <a:t>结果为负，SF=1 </a:t>
            </a:r>
          </a:p>
          <a:p>
            <a:r>
              <a:rPr lang="zh-CN" altLang="en-US"/>
              <a:t>结果为非负，SF=0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6850" y="2086610"/>
            <a:ext cx="4662805" cy="1859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6045" y="4232910"/>
            <a:ext cx="5532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1000 0010B作为有符号数对应-111 110B，即-126D 1000 0010B作为无符号数对应+1000 0010B，即+130D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38800" y="386715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SF标志是CPU对有符号数运算结果的一种记录。将数据当作有符号数来运算的时候，通过</a:t>
            </a:r>
            <a:r>
              <a:rPr lang="en-US" altLang="zh-CN"/>
              <a:t>S</a:t>
            </a:r>
            <a:r>
              <a:rPr lang="zh-CN" altLang="en-US"/>
              <a:t>F可知结果的正负；</a:t>
            </a:r>
            <a:r>
              <a:rPr lang="zh-CN" altLang="en-US">
                <a:solidFill>
                  <a:srgbClr val="00B050"/>
                </a:solidFill>
              </a:rPr>
              <a:t>将数据当作无符号数来运算，SF的值则没有意义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虽然相关的指令影响了它的值。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95" y="108585"/>
            <a:ext cx="2379980" cy="299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23360" y="69215"/>
            <a:ext cx="6168390" cy="109537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817735" y="518795"/>
            <a:ext cx="374015" cy="6457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145" y="1657985"/>
            <a:ext cx="42449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在进行</a:t>
            </a:r>
            <a:r>
              <a:rPr lang="zh-CN" altLang="en-US">
                <a:solidFill>
                  <a:srgbClr val="FF0000"/>
                </a:solidFill>
              </a:rPr>
              <a:t>无符号数</a:t>
            </a:r>
            <a:r>
              <a:rPr lang="zh-CN" altLang="en-US"/>
              <a:t>运算的时候，CF记录了运算结果的</a:t>
            </a:r>
            <a:r>
              <a:rPr lang="zh-CN" altLang="en-US">
                <a:solidFill>
                  <a:srgbClr val="00B050"/>
                </a:solidFill>
              </a:rPr>
              <a:t>最高有效位</a:t>
            </a:r>
            <a:r>
              <a:rPr lang="zh-CN" altLang="en-US"/>
              <a:t>向更</a:t>
            </a:r>
            <a:r>
              <a:rPr lang="zh-CN" altLang="en-US">
                <a:solidFill>
                  <a:srgbClr val="FF0000"/>
                </a:solidFill>
              </a:rPr>
              <a:t>高位</a:t>
            </a:r>
            <a:r>
              <a:rPr lang="zh-CN" altLang="en-US"/>
              <a:t>的进位值，或从更高位的借位值。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4"/>
            </p:custDataLst>
          </p:nvPr>
        </p:nvGraphicFramePr>
        <p:xfrm>
          <a:off x="211455" y="2660015"/>
          <a:ext cx="5721350" cy="3022600"/>
        </p:xfrm>
        <a:graphic>
          <a:graphicData uri="http://schemas.openxmlformats.org/drawingml/2006/table">
            <a:tbl>
              <a:tblPr/>
              <a:tblGrid>
                <a:gridCol w="179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指令</a:t>
                      </a:r>
                      <a:endParaRPr lang="en-US" altLang="en-US" sz="22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D9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执行结果</a:t>
                      </a:r>
                      <a:endParaRPr lang="en-US" altLang="en-US" sz="2200" b="1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09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al,98H</a:t>
                      </a:r>
                    </a:p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al,al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(al)=30H,CF=1,CF记录了最</a:t>
                      </a:r>
                    </a:p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高有效位向更高位的进位值</a:t>
                      </a:r>
                      <a:endParaRPr lang="en-US" altLang="en-US" sz="22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al,al</a:t>
                      </a:r>
                      <a:endParaRPr lang="en-US" altLang="en-US" sz="3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D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(al)=60H,CF=0,CF记录了最</a:t>
                      </a:r>
                    </a:p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高有效位向更高位的进位值</a:t>
                      </a:r>
                      <a:endParaRPr lang="en-US" altLang="en-US" sz="35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sub al,98H</a:t>
                      </a:r>
                      <a:endParaRPr lang="en-US" altLang="en-US" sz="3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ED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(al)=C8H,CF=1,CF记录了向</a:t>
                      </a:r>
                    </a:p>
                    <a:p>
                      <a:pPr indent="0"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更高位的借位值</a:t>
                      </a:r>
                      <a:endParaRPr lang="en-US" altLang="en-US" sz="35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125095"/>
            <a:ext cx="3461385" cy="344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53915" y="69215"/>
            <a:ext cx="6168390" cy="109537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243320" y="518795"/>
            <a:ext cx="374015" cy="6457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3995" y="920115"/>
            <a:ext cx="33140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在进行</a:t>
            </a:r>
            <a:r>
              <a:rPr lang="zh-CN" altLang="en-US">
                <a:solidFill>
                  <a:srgbClr val="FF0000"/>
                </a:solidFill>
              </a:rPr>
              <a:t>有符号数</a:t>
            </a:r>
            <a:r>
              <a:rPr lang="zh-CN" altLang="en-US"/>
              <a:t>运算的时候，如结果超过了机器所能表示的范围称为</a:t>
            </a:r>
            <a:r>
              <a:rPr lang="zh-CN" altLang="en-US">
                <a:solidFill>
                  <a:srgbClr val="FF0000"/>
                </a:solidFill>
              </a:rPr>
              <a:t>溢出</a:t>
            </a:r>
            <a:r>
              <a:rPr lang="zh-CN" altLang="en-US"/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3995" y="2016125"/>
            <a:ext cx="35344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OF记录有符号数操作指令执行后</a:t>
            </a:r>
          </a:p>
          <a:p>
            <a:r>
              <a:rPr lang="zh-CN" altLang="en-US"/>
              <a:t>有溢出，OF=1 </a:t>
            </a:r>
          </a:p>
          <a:p>
            <a:r>
              <a:rPr lang="zh-CN" altLang="en-US"/>
              <a:t>无溢出， OF=0 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3990" y="3019425"/>
            <a:ext cx="4479925" cy="22180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84875" y="2880360"/>
            <a:ext cx="4761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CF和OF的区别</a:t>
            </a:r>
          </a:p>
          <a:p>
            <a:r>
              <a:rPr lang="zh-CN" altLang="en-US"/>
              <a:t>CF是对</a:t>
            </a:r>
            <a:r>
              <a:rPr lang="zh-CN" altLang="en-US">
                <a:solidFill>
                  <a:srgbClr val="FF0000"/>
                </a:solidFill>
              </a:rPr>
              <a:t>无符号数</a:t>
            </a:r>
            <a:r>
              <a:rPr lang="zh-CN" altLang="en-US"/>
              <a:t>运算有意义的</a:t>
            </a:r>
            <a:r>
              <a:rPr lang="zh-CN" altLang="en-US">
                <a:solidFill>
                  <a:schemeClr val="accent6"/>
                </a:solidFill>
              </a:rPr>
              <a:t>进/借位</a:t>
            </a:r>
            <a:r>
              <a:rPr lang="zh-CN" altLang="en-US"/>
              <a:t>标志位</a:t>
            </a:r>
          </a:p>
          <a:p>
            <a:r>
              <a:rPr lang="zh-CN" altLang="en-US"/>
              <a:t>OF是对</a:t>
            </a:r>
            <a:r>
              <a:rPr lang="zh-CN" altLang="en-US">
                <a:solidFill>
                  <a:srgbClr val="FF0000"/>
                </a:solidFill>
              </a:rPr>
              <a:t>有符号数</a:t>
            </a:r>
            <a:r>
              <a:rPr lang="zh-CN" altLang="en-US"/>
              <a:t>运算有意义的</a:t>
            </a:r>
            <a:r>
              <a:rPr lang="zh-CN" altLang="en-US">
                <a:solidFill>
                  <a:schemeClr val="accent6"/>
                </a:solidFill>
              </a:rPr>
              <a:t>溢出</a:t>
            </a:r>
            <a:r>
              <a:rPr lang="zh-CN" altLang="en-US"/>
              <a:t>标志位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93485" y="3966845"/>
            <a:ext cx="5309870" cy="1410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4560592"/>
              </p:ext>
            </p:extLst>
          </p:nvPr>
        </p:nvGraphicFramePr>
        <p:xfrm>
          <a:off x="163830" y="173990"/>
          <a:ext cx="6506845" cy="4448810"/>
        </p:xfrm>
        <a:graphic>
          <a:graphicData uri="http://schemas.openxmlformats.org/drawingml/2006/table">
            <a:tbl>
              <a:tblPr/>
              <a:tblGrid>
                <a:gridCol w="1081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8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charset="-52"/>
                        </a:rPr>
                        <a:t>指令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宋体" panose="02010600030101010101" charset="-52"/>
                        </a:rPr>
                        <a:t>CF</a:t>
                      </a:r>
                      <a:endParaRPr lang="en-US" altLang="en-US" sz="1400" b="1">
                        <a:solidFill>
                          <a:srgbClr val="FFFFFF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B24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宋体" panose="02010600030101010101" charset="-52"/>
                        </a:rPr>
                        <a:t>OF</a:t>
                      </a:r>
                      <a:endParaRPr lang="en-US" altLang="en-US" sz="1400" b="1">
                        <a:solidFill>
                          <a:srgbClr val="FFFFFF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B24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宋体" panose="02010600030101010101" charset="-52"/>
                        </a:rPr>
                        <a:t>SF</a:t>
                      </a:r>
                      <a:endParaRPr lang="en-US" altLang="en-US" sz="1400" b="1">
                        <a:solidFill>
                          <a:srgbClr val="FFFFFF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B24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宋体" panose="02010600030101010101" charset="-52"/>
                        </a:rPr>
                        <a:t>ZF</a:t>
                      </a:r>
                      <a:endParaRPr lang="en-US" altLang="en-US" sz="1400" b="1">
                        <a:solidFill>
                          <a:srgbClr val="FFFFFF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B14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宋体" panose="02010600030101010101" charset="-52"/>
                        </a:rPr>
                        <a:t>PF</a:t>
                      </a:r>
                      <a:endParaRPr lang="en-US" altLang="en-US" sz="1400" b="1">
                        <a:solidFill>
                          <a:srgbClr val="FFFFFF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B2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9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sub al, al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al, 10h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al,90h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3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al,80h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al,80h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1" dirty="0">
                          <a:solidFill>
                            <a:srgbClr val="FFFFFF"/>
                          </a:solidFill>
                          <a:latin typeface="宋体" panose="02010600030101010101" charset="-52"/>
                        </a:rPr>
                        <a:t>1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0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800" b="0" dirty="0">
                          <a:solidFill>
                            <a:srgbClr val="000000"/>
                          </a:solidFill>
                          <a:latin typeface="Arial" panose="020B0604020202020204" charset="-52"/>
                        </a:rPr>
                        <a:t>1</a:t>
                      </a: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al, OFCh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 dirty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al,05h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2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mov al, 7Dh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83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add al,OBh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2D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 dirty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630" y="4691380"/>
            <a:ext cx="6658610" cy="1917700"/>
          </a:xfrm>
          <a:prstGeom prst="rect">
            <a:avLst/>
          </a:prstGeom>
        </p:spPr>
      </p:pic>
      <p:graphicFrame>
        <p:nvGraphicFramePr>
          <p:cNvPr id="27" name="表格 26"/>
          <p:cNvGraphicFramePr/>
          <p:nvPr>
            <p:custDataLst>
              <p:tags r:id="rId3"/>
            </p:custDataLst>
          </p:nvPr>
        </p:nvGraphicFramePr>
        <p:xfrm>
          <a:off x="6819900" y="1202690"/>
          <a:ext cx="5141595" cy="3488690"/>
        </p:xfrm>
        <a:graphic>
          <a:graphicData uri="http://schemas.openxmlformats.org/drawingml/2006/table">
            <a:tbl>
              <a:tblPr/>
              <a:tblGrid>
                <a:gridCol w="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标志位(外语缩写)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标志位名称及外语全称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=1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=0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进位标志/Cary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CYICary进位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NC/No Cary无进位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奇偶标志/Parity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PE/Parity Even/偶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PO/ParityOdd/奇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辅助进位标志/Auxilary Cary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AC/Auxiliary Cary/进位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NA/NO Auxiliary Carry/无进位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零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标志/Zero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ZR/Zero/等于零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NZ/NotZero/不等于零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SF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符号标志/Sign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NG/Negative/负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PL/Positive/非负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TF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跟踪标志/Trace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Arial" panose="020B0604020202020204" charset="-5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IF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中断标志/Interrupt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El/Enable Interrupt/允许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DIDisable Interrupt/禁止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方向标志/Direcion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DN/Down/减少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UP/增加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OF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溢出标志/Overlow Flag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OV/Overflow/益出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charset="-52"/>
                        </a:rPr>
                        <a:t>NV/Not Overlow/未溢出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charset="-5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465" y="119380"/>
            <a:ext cx="1516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传送类指令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6735" y="890905"/>
            <a:ext cx="292417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ym typeface="+mn-ea"/>
              </a:rPr>
              <a:t>MOV  DEST</a:t>
            </a:r>
            <a:r>
              <a:rPr lang="zh-CN" altLang="en-US" sz="2800" dirty="0">
                <a:sym typeface="+mn-ea"/>
              </a:rPr>
              <a:t>， </a:t>
            </a:r>
            <a:r>
              <a:rPr lang="en-US" altLang="zh-CN" sz="2800" dirty="0">
                <a:sym typeface="+mn-ea"/>
              </a:rPr>
              <a:t>SRC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6735" y="1454150"/>
            <a:ext cx="30581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ym typeface="+mn-ea"/>
              </a:rPr>
              <a:t>XCHG  DEST， SRC</a:t>
            </a:r>
            <a:endParaRPr lang="en-US" altLang="zh-CN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1570" y="1454150"/>
            <a:ext cx="8214360" cy="52260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noAutofit/>
          </a:bodyPr>
          <a:lstStyle/>
          <a:p>
            <a:r>
              <a:rPr lang="zh-CN" altLang="en-US" dirty="0">
                <a:sym typeface="+mn-ea"/>
              </a:rPr>
              <a:t>交换目的地址和源地址中数据，交换指令不能使用立即数，也不能使用段寄存器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6735" y="2024380"/>
            <a:ext cx="2663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ym typeface="+mn-ea"/>
              </a:rPr>
              <a:t>PUSH  SRC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3410" y="2595880"/>
            <a:ext cx="1851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ym typeface="+mn-ea"/>
              </a:rPr>
              <a:t>POP  DEST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3410" y="3167380"/>
            <a:ext cx="8288655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ym typeface="+mn-ea"/>
              </a:rPr>
              <a:t>LAHF     </a:t>
            </a:r>
            <a:r>
              <a:rPr lang="zh-CN" altLang="en-US" sz="2800" dirty="0">
                <a:sym typeface="+mn-ea"/>
              </a:rPr>
              <a:t>取标志指令</a:t>
            </a:r>
            <a:r>
              <a:rPr lang="en-US" altLang="zh-CN" sz="2800" dirty="0">
                <a:sym typeface="+mn-ea"/>
              </a:rPr>
              <a:t>   Load register AH from flag 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3415" y="6057265"/>
            <a:ext cx="1105027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ym typeface="+mn-ea"/>
              </a:rPr>
              <a:t>SAHF </a:t>
            </a:r>
            <a:r>
              <a:rPr lang="zh-CN" altLang="en-US" sz="2800" dirty="0">
                <a:sym typeface="+mn-ea"/>
              </a:rPr>
              <a:t>存标志指令</a:t>
            </a:r>
            <a:r>
              <a:rPr lang="en-US" altLang="zh-CN" sz="2800" dirty="0">
                <a:sym typeface="+mn-ea"/>
              </a:rPr>
              <a:t>Store register AH into flag 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影响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SF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ZF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AF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PF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CF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3410" y="3695065"/>
            <a:ext cx="6096000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ym typeface="+mn-ea"/>
              </a:rPr>
              <a:t>PUSHF </a:t>
            </a:r>
            <a:r>
              <a:rPr lang="zh-CN" altLang="en-US" sz="2800" dirty="0">
                <a:sym typeface="+mn-ea"/>
              </a:rPr>
              <a:t>标志压栈指令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3410" y="4135755"/>
            <a:ext cx="76244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ym typeface="+mn-ea"/>
              </a:rPr>
              <a:t>LEA </a:t>
            </a:r>
            <a:r>
              <a:rPr lang="zh-CN" altLang="en-US" sz="2800" dirty="0">
                <a:sym typeface="+mn-ea"/>
              </a:rPr>
              <a:t>地址传送指令</a:t>
            </a:r>
            <a:r>
              <a:rPr lang="en-US" altLang="zh-CN" sz="2800" dirty="0">
                <a:sym typeface="+mn-ea"/>
              </a:rPr>
              <a:t>Load Effective Address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3410" y="4707890"/>
            <a:ext cx="6096000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ym typeface="+mn-ea"/>
              </a:rPr>
              <a:t>LDS 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LES </a:t>
            </a:r>
            <a:r>
              <a:rPr lang="zh-CN" altLang="en-US" sz="2800" dirty="0">
                <a:sym typeface="+mn-ea"/>
              </a:rPr>
              <a:t>装入地址指针指令</a:t>
            </a:r>
            <a:r>
              <a:rPr lang="en-US" altLang="zh-CN" sz="2800" dirty="0">
                <a:sym typeface="+mn-ea"/>
              </a:rPr>
              <a:t> 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87325" y="5191760"/>
            <a:ext cx="11682095" cy="13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85790" y="48171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以上传送指令均不影响标志寄存器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3415" y="5621655"/>
            <a:ext cx="530542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ym typeface="+mn-ea"/>
              </a:rPr>
              <a:t>POPF 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影响所有标志位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U4YTAzMDJkNjIzMjQyZjg3M2RmODRlZTFjNTgyYzgifQ=="/>
  <p:tag name="KSO_WPP_MARK_KEY" val="864faf22-6558-46a7-a485-73353fd0834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64445b6-9276-4a9a-9275-ebe3d4c03ac4}"/>
  <p:tag name="TABLE_ENDDRAG_ORIGIN_RECT" val="442*292"/>
  <p:tag name="TABLE_ENDDRAG_RECT" val="56*236*442*2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73c9669-82cc-4649-b885-289a69ba28ae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9ccc2b-bc1e-480e-8a09-ea07cc7d2d91}"/>
  <p:tag name="TABLE_ENDDRAG_ORIGIN_RECT" val="512*347"/>
  <p:tag name="TABLE_ENDDRAG_RECT" val="26*40*512*34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64445b6-9276-4a9a-9275-ebe3d4c03ac4}"/>
  <p:tag name="TABLE_ENDDRAG_ORIGIN_RECT" val="404*275"/>
  <p:tag name="TABLE_ENDDRAG_RECT" val="568*106*404*275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8fbb3fd-6c36-4860-8672-fdd41f5acf65}"/>
  <p:tag name="TABLE_ENDDRAG_ORIGIN_RECT" val="421*207"/>
  <p:tag name="TABLE_ENDDRAG_RECT" val="94*266*421*20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827,&quot;width&quot;:861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56*150"/>
  <p:tag name="TABLE_ENDDRAG_RECT" val="144*195*156*1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2231</Words>
  <Application>Microsoft Office PowerPoint</Application>
  <PresentationFormat>宽屏</PresentationFormat>
  <Paragraphs>315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堆栈操作指令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dell</cp:lastModifiedBy>
  <cp:revision>52</cp:revision>
  <dcterms:created xsi:type="dcterms:W3CDTF">2023-03-22T05:41:00Z</dcterms:created>
  <dcterms:modified xsi:type="dcterms:W3CDTF">2023-05-31T11:37:45Z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B3A972A885E641559BEB414205B8853E_12</vt:lpwstr>
  </property>
  <property fmtid="{D5CDD505-2E9C-101B-9397-08002B2CF9AE}" pid="3" name="KSOProductBuildVer">
    <vt:lpwstr>2052-11.1.0.14309</vt:lpwstr>
  </property>
</Properties>
</file>